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bin" panose="02020500000000000000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Unbounded" panose="02020500000000000000" charset="0"/>
      <p:regular r:id="rId1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-24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4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974062"/>
            <a:ext cx="1161585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先進機器人介紹：科技革新與人機協作的未來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968693" y="4070390"/>
            <a:ext cx="126928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本文將深入探討先進機器人技術的最新發展，包括全球代表性企業與機型、核心技術挑戰、產業應用場景以及未來市場趨勢。從特斯拉Optimus到Figure 01，從製造業到家庭服務，先進機器人正快速發展並改變我們的工作與生活方式。透過本文，您將全面了解這一科技革命如何塑造人機協作的新時代。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959" y="677823"/>
            <a:ext cx="377511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先進機器人的定義與發展背景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431959" y="1226106"/>
            <a:ext cx="828008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先進機器人，特別是人形機器人，是指那些具備類人外型與動作能力，能夠在人類環境中自然協作的智能機械。這類機器人不僅外觀上模仿人類，更重要的是能夠執行複雜任務，適應不同環境，並與人類進行自然互動。與傳統工業機器人相比，先進機器人具有更高的自主性、適應性和互動性。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31959" y="1821680"/>
            <a:ext cx="8280083" cy="22979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31959" y="1983462"/>
            <a:ext cx="8280083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在歷史發展進程中，2000年本田公司發布的ASIMO（Advanced Step in Innovative Mobility）被視為開啟人形機器人新紀元的里程碑。這款身高130公分的機器人能夠模仿人類行走、跑步甚至上下樓梯，展示了當時最先進的機器人運動控制技術。隨後二十多年來，機器人技術不斷突破，從最初的預編程動作，發展到今天能夠自主學習、感知環境並做出相應決策的智能系統。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564380" y="2714863"/>
            <a:ext cx="15240" cy="3685699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8" name="Shape 5"/>
          <p:cNvSpPr/>
          <p:nvPr/>
        </p:nvSpPr>
        <p:spPr>
          <a:xfrm>
            <a:off x="4078129" y="2846070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9" name="Shape 6"/>
          <p:cNvSpPr/>
          <p:nvPr/>
        </p:nvSpPr>
        <p:spPr>
          <a:xfrm>
            <a:off x="4433173" y="271486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4484906" y="274480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502575" y="2757249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2000年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31959" y="3012877"/>
            <a:ext cx="352282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本田ASIMO誕生，能夠穩定行走並完成簡單任務，開創人形機器人新時代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4695587" y="3586639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14" name="Shape 11"/>
          <p:cNvSpPr/>
          <p:nvPr/>
        </p:nvSpPr>
        <p:spPr>
          <a:xfrm>
            <a:off x="4433173" y="3455432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4484906" y="3485376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89220" y="3497818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2010年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189220" y="3753445"/>
            <a:ext cx="352282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波士頓動力Atlas原型機問世，動態平衡能力顯著提升，能適應複雜地形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4078129" y="4224933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19" name="Shape 16"/>
          <p:cNvSpPr/>
          <p:nvPr/>
        </p:nvSpPr>
        <p:spPr>
          <a:xfrm>
            <a:off x="4433173" y="4093726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0" name="Text 17"/>
          <p:cNvSpPr/>
          <p:nvPr/>
        </p:nvSpPr>
        <p:spPr>
          <a:xfrm>
            <a:off x="4484906" y="4123670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2502575" y="4136112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2016年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31959" y="4391739"/>
            <a:ext cx="35228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軟銀Pepper機器人商業化，情感識別與人機互動成為新焦點</a:t>
            </a:r>
            <a:endParaRPr lang="en-US" sz="950" dirty="0"/>
          </a:p>
        </p:txBody>
      </p:sp>
      <p:sp>
        <p:nvSpPr>
          <p:cNvPr id="23" name="Shape 20"/>
          <p:cNvSpPr/>
          <p:nvPr/>
        </p:nvSpPr>
        <p:spPr>
          <a:xfrm>
            <a:off x="4695587" y="4863346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24" name="Shape 21"/>
          <p:cNvSpPr/>
          <p:nvPr/>
        </p:nvSpPr>
        <p:spPr>
          <a:xfrm>
            <a:off x="4433173" y="4732139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5" name="Text 22"/>
          <p:cNvSpPr/>
          <p:nvPr/>
        </p:nvSpPr>
        <p:spPr>
          <a:xfrm>
            <a:off x="4484906" y="4762083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5189220" y="4774525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2021年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5189220" y="5030153"/>
            <a:ext cx="35228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特斯拉發布Optimus原型機，標誌AI與機器人深度融合的新階段</a:t>
            </a:r>
            <a:endParaRPr lang="en-US" sz="950" dirty="0"/>
          </a:p>
        </p:txBody>
      </p:sp>
      <p:sp>
        <p:nvSpPr>
          <p:cNvPr id="28" name="Shape 25"/>
          <p:cNvSpPr/>
          <p:nvPr/>
        </p:nvSpPr>
        <p:spPr>
          <a:xfrm>
            <a:off x="4078129" y="5501759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29" name="Shape 26"/>
          <p:cNvSpPr/>
          <p:nvPr/>
        </p:nvSpPr>
        <p:spPr>
          <a:xfrm>
            <a:off x="4433173" y="5370552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0" name="Text 27"/>
          <p:cNvSpPr/>
          <p:nvPr/>
        </p:nvSpPr>
        <p:spPr>
          <a:xfrm>
            <a:off x="4484906" y="5400496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2502575" y="5412938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2023年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431959" y="5668566"/>
            <a:ext cx="352282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Figure 01與OpenAI合作，實現語言模型驅動的高級任務理解與執行</a:t>
            </a:r>
            <a:endParaRPr lang="en-US" sz="950" dirty="0"/>
          </a:p>
        </p:txBody>
      </p:sp>
      <p:sp>
        <p:nvSpPr>
          <p:cNvPr id="33" name="Text 30"/>
          <p:cNvSpPr/>
          <p:nvPr/>
        </p:nvSpPr>
        <p:spPr>
          <a:xfrm>
            <a:off x="431959" y="6650474"/>
            <a:ext cx="39895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人工智能與機器學習技術的發展為先進機器人帶來了質的飛躍。深度學習算法使機器人能夠從大量數據中學習模式並改進行為，強化學習則使機器人能夠通過嘗試與錯誤來優化其行動策略。同時，計算機視覺、自然語言處理等技術的進步，讓機器人具備了更精確的環境感知與人機交流能力。</a:t>
            </a:r>
            <a:endParaRPr lang="en-US" sz="950" dirty="0"/>
          </a:p>
        </p:txBody>
      </p:sp>
      <p:sp>
        <p:nvSpPr>
          <p:cNvPr id="34" name="Text 31"/>
          <p:cNvSpPr/>
          <p:nvPr/>
        </p:nvSpPr>
        <p:spPr>
          <a:xfrm>
            <a:off x="4730115" y="6650474"/>
            <a:ext cx="3989546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近年來，先進材料科學、精密製造工藝以及更高效的能源管理系統，進一步推動了機器人硬件性能的提升。這些技術進步共同促使先進機器人從實驗室走向實際應用場景，開始在製造、物流、醫療等領域發揮重要作用。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39854"/>
            <a:ext cx="4369475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全球先驅企業與代表機型概覽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968693" y="1445895"/>
            <a:ext cx="1269289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全球範圍內，多家頂尖科技企業正在積極推進先進機器人技術的研發與應用。這些企業以不同的技術路線與市場定位，打造出各具特色的代表性機型，共同推動著先進機器人產業的快速發展。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968693" y="2049542"/>
            <a:ext cx="6274951" cy="1496973"/>
          </a:xfrm>
          <a:prstGeom prst="roundRect">
            <a:avLst>
              <a:gd name="adj" fmla="val 4887"/>
            </a:avLst>
          </a:prstGeom>
          <a:solidFill>
            <a:srgbClr val="112836"/>
          </a:solidFill>
          <a:ln/>
        </p:spPr>
      </p:sp>
      <p:sp>
        <p:nvSpPr>
          <p:cNvPr id="5" name="Shape 3"/>
          <p:cNvSpPr/>
          <p:nvPr/>
        </p:nvSpPr>
        <p:spPr>
          <a:xfrm>
            <a:off x="968693" y="2034302"/>
            <a:ext cx="6274951" cy="60960"/>
          </a:xfrm>
          <a:prstGeom prst="roundRect">
            <a:avLst>
              <a:gd name="adj" fmla="val 35161"/>
            </a:avLst>
          </a:prstGeom>
          <a:solidFill>
            <a:srgbClr val="0A988B"/>
          </a:solidFill>
          <a:ln/>
        </p:spPr>
      </p:sp>
      <p:sp>
        <p:nvSpPr>
          <p:cNvPr id="6" name="Shape 4"/>
          <p:cNvSpPr/>
          <p:nvPr/>
        </p:nvSpPr>
        <p:spPr>
          <a:xfrm>
            <a:off x="3891796" y="1835229"/>
            <a:ext cx="428625" cy="428625"/>
          </a:xfrm>
          <a:prstGeom prst="roundRect">
            <a:avLst>
              <a:gd name="adj" fmla="val 213333"/>
            </a:avLst>
          </a:prstGeom>
          <a:solidFill>
            <a:srgbClr val="0A988B"/>
          </a:solidFill>
          <a:ln/>
        </p:spPr>
      </p:sp>
      <p:sp>
        <p:nvSpPr>
          <p:cNvPr id="7" name="Text 5"/>
          <p:cNvSpPr/>
          <p:nvPr/>
        </p:nvSpPr>
        <p:spPr>
          <a:xfrm>
            <a:off x="4020383" y="1942386"/>
            <a:ext cx="17145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126808" y="2406729"/>
            <a:ext cx="1681043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1X-Neo（挪威）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126808" y="2702600"/>
            <a:ext cx="59587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由挪威新創公司1X開發，被視為首款真正意義上具備商業應用前景的人形機器人。身高約175公分，重量72公斤，能夠執行基本家務與物品搬運任務。特點是在安全性與易用性方面取得了突破，計劃在挪威進行家庭試點部署，預計售價在10萬美元左右。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386518" y="2049542"/>
            <a:ext cx="6275070" cy="1496973"/>
          </a:xfrm>
          <a:prstGeom prst="roundRect">
            <a:avLst>
              <a:gd name="adj" fmla="val 4887"/>
            </a:avLst>
          </a:prstGeom>
          <a:solidFill>
            <a:srgbClr val="112836"/>
          </a:solidFill>
          <a:ln/>
        </p:spPr>
      </p:sp>
      <p:sp>
        <p:nvSpPr>
          <p:cNvPr id="11" name="Shape 9"/>
          <p:cNvSpPr/>
          <p:nvPr/>
        </p:nvSpPr>
        <p:spPr>
          <a:xfrm>
            <a:off x="7386518" y="2034302"/>
            <a:ext cx="6275070" cy="60960"/>
          </a:xfrm>
          <a:prstGeom prst="roundRect">
            <a:avLst>
              <a:gd name="adj" fmla="val 35161"/>
            </a:avLst>
          </a:prstGeom>
          <a:solidFill>
            <a:srgbClr val="0A988B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09741" y="1835229"/>
            <a:ext cx="428625" cy="428625"/>
          </a:xfrm>
          <a:prstGeom prst="roundRect">
            <a:avLst>
              <a:gd name="adj" fmla="val 213333"/>
            </a:avLst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10438328" y="1942386"/>
            <a:ext cx="17145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44633" y="2406729"/>
            <a:ext cx="273974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Agility Robotics Digit（美國）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44633" y="2702600"/>
            <a:ext cx="59588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由俄勒岡州立大學衍生的Agility Robotics公司開發，是全球首批實現商業化的雙足機器人之一。獨特之處在於其膝關節向後彎曲的設計，類似鳥類而非人類，使其在移動與平衡方面表現出色。目前已與亞馬遜合作，計劃部署於物流倉庫，協助貨物搬運工作。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968693" y="3903702"/>
            <a:ext cx="6274951" cy="1496973"/>
          </a:xfrm>
          <a:prstGeom prst="roundRect">
            <a:avLst>
              <a:gd name="adj" fmla="val 4887"/>
            </a:avLst>
          </a:prstGeom>
          <a:solidFill>
            <a:srgbClr val="112836"/>
          </a:solidFill>
          <a:ln/>
        </p:spPr>
      </p:sp>
      <p:sp>
        <p:nvSpPr>
          <p:cNvPr id="17" name="Shape 15"/>
          <p:cNvSpPr/>
          <p:nvPr/>
        </p:nvSpPr>
        <p:spPr>
          <a:xfrm>
            <a:off x="968693" y="3888462"/>
            <a:ext cx="6274951" cy="60960"/>
          </a:xfrm>
          <a:prstGeom prst="roundRect">
            <a:avLst>
              <a:gd name="adj" fmla="val 35161"/>
            </a:avLst>
          </a:prstGeom>
          <a:solidFill>
            <a:srgbClr val="0A988B"/>
          </a:solidFill>
          <a:ln/>
        </p:spPr>
      </p:sp>
      <p:sp>
        <p:nvSpPr>
          <p:cNvPr id="18" name="Shape 16"/>
          <p:cNvSpPr/>
          <p:nvPr/>
        </p:nvSpPr>
        <p:spPr>
          <a:xfrm>
            <a:off x="3891796" y="3689390"/>
            <a:ext cx="428625" cy="428625"/>
          </a:xfrm>
          <a:prstGeom prst="roundRect">
            <a:avLst>
              <a:gd name="adj" fmla="val 213333"/>
            </a:avLst>
          </a:prstGeom>
          <a:solidFill>
            <a:srgbClr val="0A988B"/>
          </a:solidFill>
          <a:ln/>
        </p:spPr>
      </p:sp>
      <p:sp>
        <p:nvSpPr>
          <p:cNvPr id="19" name="Text 17"/>
          <p:cNvSpPr/>
          <p:nvPr/>
        </p:nvSpPr>
        <p:spPr>
          <a:xfrm>
            <a:off x="4020383" y="3796546"/>
            <a:ext cx="17145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126808" y="4260890"/>
            <a:ext cx="2341245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Apptronik Apollo（美國）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126808" y="4556760"/>
            <a:ext cx="59587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由德克薩斯大學奧斯汀分校機器人實驗室孵化的創業公司開發，定位為多用途通用型人形機器人。身高175公分，重量73公斤，負載能力25公斤，電池續航約4小時。已與美國宇航局和亞馬遜建立合作關係，專注於倉儲、物流以及危險環境作業等應用場景。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386518" y="3903702"/>
            <a:ext cx="6275070" cy="1496973"/>
          </a:xfrm>
          <a:prstGeom prst="roundRect">
            <a:avLst>
              <a:gd name="adj" fmla="val 4887"/>
            </a:avLst>
          </a:prstGeom>
          <a:solidFill>
            <a:srgbClr val="112836"/>
          </a:solidFill>
          <a:ln/>
        </p:spPr>
      </p:sp>
      <p:sp>
        <p:nvSpPr>
          <p:cNvPr id="23" name="Shape 21"/>
          <p:cNvSpPr/>
          <p:nvPr/>
        </p:nvSpPr>
        <p:spPr>
          <a:xfrm>
            <a:off x="7386518" y="3888462"/>
            <a:ext cx="6275070" cy="60960"/>
          </a:xfrm>
          <a:prstGeom prst="roundRect">
            <a:avLst>
              <a:gd name="adj" fmla="val 35161"/>
            </a:avLst>
          </a:prstGeom>
          <a:solidFill>
            <a:srgbClr val="0A988B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09741" y="3689390"/>
            <a:ext cx="428625" cy="428625"/>
          </a:xfrm>
          <a:prstGeom prst="roundRect">
            <a:avLst>
              <a:gd name="adj" fmla="val 213333"/>
            </a:avLst>
          </a:prstGeom>
          <a:solidFill>
            <a:srgbClr val="0A988B"/>
          </a:solidFill>
          <a:ln/>
        </p:spPr>
      </p:sp>
      <p:sp>
        <p:nvSpPr>
          <p:cNvPr id="25" name="Text 23"/>
          <p:cNvSpPr/>
          <p:nvPr/>
        </p:nvSpPr>
        <p:spPr>
          <a:xfrm>
            <a:off x="10438328" y="3796546"/>
            <a:ext cx="17145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544633" y="4260890"/>
            <a:ext cx="2084070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波士頓動力 Atlas（美國）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544633" y="4556760"/>
            <a:ext cx="59588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可能是全球知名度最高的先進機器人之一，由谷歌前子公司波士頓動力開發。新一代Atlas重85公斤，採用液壓驅動系統，在動態性能方面表現卓越，能夠完成跑酷、後空翻等高難度動作。目前主要用於研究與軍事領域，尚未大規模商業化。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968693" y="5704284"/>
            <a:ext cx="1681043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歐洲與亞洲的參與者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968693" y="6057305"/>
            <a:ext cx="617208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除北美企業外，歐洲和亞洲也湧現出一批機器人創新者。德國KUKA的LBR iiwa系列協作機器人在精密製造領域廣受認可；日本軟銀的Pepper與NAO在服務與教育領域建立了穩固地位；韓國三星正積極開發以家庭服務為導向的機器人解決方案。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7497008" y="5704284"/>
            <a:ext cx="1681043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初創企業的崛起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497008" y="6057305"/>
            <a:ext cx="617208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值得注意的是，除傳統科技巨頭外，大量創新型初創企業正迅速崛起。Sanctuary AI、Kepler、Unitree等企業憑藉靈活創新的技術思路與商業模式，在細分市場取得突破。這些初創企業往往聚焦特定應用場景，以更快的迭代速度推動技術進步。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968693" y="7032427"/>
            <a:ext cx="1269289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全球先進機器人競爭格局呈現出多元化發展的特點。美國企業在軟硬件整合與商業化應用方面領先；日本企業在精密機械與長期穩定性方面優勢明顯；中國企業則憑藉龐大市場與製造能力快速追趕。這種良性競爭推動了全球先進機器人技術的持續創新與進步。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25304"/>
            <a:ext cx="4174808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先進機器人的核心技術挑戰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68693" y="1255990"/>
            <a:ext cx="12692896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儘管先進機器人技術取得了長足進步，但在實現真正廣泛應用前，仍面臨多項核心技術挑戰。這些挑戰涉及能源、機械、計算、感知等多個維度，是當前研發團隊最為關注的技術難點。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968693" y="1658898"/>
            <a:ext cx="6272451" cy="1548170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1116568" y="180677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能耗管理與續航力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116568" y="2112883"/>
            <a:ext cx="5976699" cy="94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先進機器人的高度自由度與計算需求導致能耗巨大，目前大多數人形機器人續航時間有限。例如，Apptronik Apollo電池續航僅4小時，傅利葉GR-2續航約2小時，遠低於實際應用需求。研究人員正在探索更高能量密度的電池技術、更高效的運動控制算法以及能量回收系統，以延長機器人的工作時間。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89019" y="1658898"/>
            <a:ext cx="6272570" cy="1548170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7536894" y="180677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機械剛性與重量優化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536894" y="2112883"/>
            <a:ext cx="5976818" cy="94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人形機器人需要在保證足夠剛性的同時最小化自身重量，這一平衡極難把握。過重的機器人消耗能源過快且存在安全隱患，而剛性不足則會影響精確操作與負載能力。Kepler K2特別強化了手臂與腿部的剛性設計，使其更適合戶外複雜環境作業，但重量增加至85公斤，限制了其在某些場景的應用。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968693" y="3354943"/>
            <a:ext cx="6272451" cy="1548170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1116568" y="3502819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邊緣運算與AI整合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116568" y="3808928"/>
            <a:ext cx="5976699" cy="94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先進機器人需要在本地處理大量感知數據並做出即時決策，對計算能力要求極高。Figure 01與OpenAI的合作展示了大型語言模型與機器人控制系統整合的潛力，實現了自然語言指令的理解與執行。然而，如何在有限的能耗與體積約束下實現高性能邊緣計算，仍是一大技術挑戰。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389019" y="3354943"/>
            <a:ext cx="6272570" cy="1548170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7536894" y="3502819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安全性與可靠性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6894" y="3808928"/>
            <a:ext cx="5976818" cy="709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與人類近距離協作的機器人必須具備極高的安全性與可靠性。日本川田工業的NEXTAGE系列機器人經過特殊設計，無需安全柵即可與人類工人協同工作。這涉及到精確的力控制、碰撞檢測、故障安全機制等多層面技術保障，以確保在任何情況下都不會對人類造成傷害。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968693" y="5069443"/>
            <a:ext cx="12692896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除上述四大核心挑戰外，先進機器人還面臨著以下技術難點：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968693" y="5620226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環境感知與適應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968693" y="5985510"/>
            <a:ext cx="3946922" cy="709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機器人需要準確感知周圍環境並適應變化，這需要複雜的傳感器融合與場景理解技術。當前的挑戰包括在低光照、動態環境中的穩定感知，以及對未知物體的識別與操作。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5283994" y="5620226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精細操作與力控制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5283994" y="5985510"/>
            <a:ext cx="3946922" cy="709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人類手部的靈活性與觸覺反饋極難複製。雖然Shadow Dexterous Hand等技術展示了機器人精細抓取的潛力，但在觸覺感知與精確力控制方面，與人類能力仍有巨大差距。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9599295" y="5620226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系統集成與模塊化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9599295" y="5985510"/>
            <a:ext cx="4077414" cy="94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如何將機械、電子、算法等子系統有效集成，同時保持模塊化設計以便於維護與升級，是工程實現層面的重要挑戰。傅利葉GR系列採用的模塊化設計理念，使其在商業應用中具有明顯優勢。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68693" y="7231142"/>
            <a:ext cx="12692896" cy="47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這些技術挑戰的解決需要跨學科的協作創新。隨著材料科學、人工智能、電池技術等領域的進步，先進機器人的性能與適用性將不斷提升，應用範圍也將持續拓展。目前，各研發團隊正採取不同的技術路線與優先級，針對特定應用場景優化其機器人設計，推動這一領域的快速發展。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產業應用與社會影響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949404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先進機器人技術正從實驗室走向現實世界，在多個產業領域展現出變革性潛力。這些應用不僅提升了生產效率，還改變了人類工作方式，產生深遠的社會影響。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285756"/>
            <a:ext cx="1851660" cy="18516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3260765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製造與物流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968693" y="3516392"/>
            <a:ext cx="305740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製造業與物流業是先進機器人最早且最廣泛的應用領域。Apptronik Apollo已與亞馬遜倉庫建立合作，協助處理重複性搬運工作；Agility Robotics的Digit被用於貨物分揀與運送；傅利葉GR系列則在精密電子製造中展現優勢。這些應用顯著提升了工作效率，同時解決了勞動力短缺與工作環境危險等問題。</a:t>
            </a:r>
            <a:endParaRPr lang="en-US" sz="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1285756"/>
            <a:ext cx="1851660" cy="1851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80403" y="3260765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醫療與康復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4180403" y="3516392"/>
            <a:ext cx="30575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在醫療領域，先進機器人正發揮越來越重要的作用。傅利葉GR系列被應用於康復醫療，協助中風患者恢復肢體功能；日本豐田的HSR（Human Support Robot）為行動不便者提供日常生活輔助；外科手術機器人則實現了微創精準手術。這些應用不僅提高了醫療效果，還緩解了醫護人員短缺的壓力。</a:t>
            </a:r>
            <a:endParaRPr lang="en-US" sz="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33" y="1285756"/>
            <a:ext cx="1851660" cy="18516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92233" y="3260765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服務業與公共場所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7392233" y="3516392"/>
            <a:ext cx="30575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服務機器人在餐飲、零售、酒店等領域的應用正快速增長。西班牙KIME機器人調酒師能夠製作多種雞尾酒，支持多語言交流與自動支付；中國的餐廳送餐機器人大幅降低了人力成本；日本軟銀的Pepper在商場、機場等公共場所提供諮詢服務。這些應用提升了服務效率與一致性，創造了新的消費體驗。</a:t>
            </a:r>
            <a:endParaRPr lang="en-US" sz="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063" y="1285756"/>
            <a:ext cx="1851660" cy="18516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04063" y="3260765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家庭與陪伴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0604063" y="3516392"/>
            <a:ext cx="30575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隨著人口老齡化趨勢加劇，陪伴型機器人的需求日益增長。新加坡南洋理工大學開發的納丁（Nadine）社交機器人具備情感識別與互動能力，可為老年人提供陪伴；日本豐田的Kirobo Mini設計用於家庭互動與兒童教育；1X-Neo已開始在挪威家庭進行試點部署。這些應用有望改善老年人生活質量，緩解社會孤獨問題。</a:t>
            </a: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968693" y="4886682"/>
            <a:ext cx="174271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社會經濟影響分析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968693" y="5289709"/>
            <a:ext cx="1269289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先進機器人的廣泛應用將對社會經濟結構產生深遠影響。根據</a:t>
            </a:r>
            <a:r>
              <a:rPr lang="en-US" sz="9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麥肯錫全球研究院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的報告，到2030年，全球約20%的工作內容將被自動化技術替代，其中先進機器人將扮演核心角色。這一趨勢將重塑勞動力市場結構，減少重複性體力勞動，同時創造與機器人開發、維護、監督相關的新職業。</a:t>
            </a:r>
            <a:endParaRPr lang="en-US" sz="9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3" y="5823585"/>
            <a:ext cx="12692896" cy="6953964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2096929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54842"/>
          </a:solidFill>
          <a:ln/>
        </p:spPr>
      </p:sp>
      <p:sp>
        <p:nvSpPr>
          <p:cNvPr id="20" name="Text 13"/>
          <p:cNvSpPr/>
          <p:nvPr/>
        </p:nvSpPr>
        <p:spPr>
          <a:xfrm>
            <a:off x="2281238" y="12808029"/>
            <a:ext cx="370046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製造業</a:t>
            </a:r>
            <a:endParaRPr lang="en-US" sz="950" dirty="0"/>
          </a:p>
        </p:txBody>
      </p:sp>
      <p:sp>
        <p:nvSpPr>
          <p:cNvPr id="21" name="Shape 14"/>
          <p:cNvSpPr/>
          <p:nvPr/>
        </p:nvSpPr>
        <p:spPr>
          <a:xfrm>
            <a:off x="3306128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87E74"/>
          </a:solidFill>
          <a:ln/>
        </p:spPr>
      </p:sp>
      <p:sp>
        <p:nvSpPr>
          <p:cNvPr id="22" name="Text 15"/>
          <p:cNvSpPr/>
          <p:nvPr/>
        </p:nvSpPr>
        <p:spPr>
          <a:xfrm>
            <a:off x="3490436" y="12808029"/>
            <a:ext cx="493395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物流倉儲</a:t>
            </a:r>
            <a:endParaRPr lang="en-US" sz="950" dirty="0"/>
          </a:p>
        </p:txBody>
      </p:sp>
      <p:sp>
        <p:nvSpPr>
          <p:cNvPr id="23" name="Shape 16"/>
          <p:cNvSpPr/>
          <p:nvPr/>
        </p:nvSpPr>
        <p:spPr>
          <a:xfrm>
            <a:off x="5141119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CB5A6"/>
          </a:solidFill>
          <a:ln/>
        </p:spPr>
      </p:sp>
      <p:sp>
        <p:nvSpPr>
          <p:cNvPr id="24" name="Text 17"/>
          <p:cNvSpPr/>
          <p:nvPr/>
        </p:nvSpPr>
        <p:spPr>
          <a:xfrm>
            <a:off x="5325428" y="12808029"/>
            <a:ext cx="493395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醫療健康</a:t>
            </a:r>
            <a:endParaRPr lang="en-US" sz="950" dirty="0"/>
          </a:p>
        </p:txBody>
      </p:sp>
      <p:sp>
        <p:nvSpPr>
          <p:cNvPr id="25" name="Shape 18"/>
          <p:cNvSpPr/>
          <p:nvPr/>
        </p:nvSpPr>
        <p:spPr>
          <a:xfrm>
            <a:off x="6976229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10ECD8"/>
          </a:solidFill>
          <a:ln/>
        </p:spPr>
      </p:sp>
      <p:sp>
        <p:nvSpPr>
          <p:cNvPr id="26" name="Text 19"/>
          <p:cNvSpPr/>
          <p:nvPr/>
        </p:nvSpPr>
        <p:spPr>
          <a:xfrm>
            <a:off x="7160538" y="12808029"/>
            <a:ext cx="493395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零售服務</a:t>
            </a:r>
            <a:endParaRPr lang="en-US" sz="950" dirty="0"/>
          </a:p>
        </p:txBody>
      </p:sp>
      <p:sp>
        <p:nvSpPr>
          <p:cNvPr id="27" name="Shape 20"/>
          <p:cNvSpPr/>
          <p:nvPr/>
        </p:nvSpPr>
        <p:spPr>
          <a:xfrm>
            <a:off x="8934569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43F3E3"/>
          </a:solidFill>
          <a:ln/>
        </p:spPr>
      </p:sp>
      <p:sp>
        <p:nvSpPr>
          <p:cNvPr id="28" name="Text 21"/>
          <p:cNvSpPr/>
          <p:nvPr/>
        </p:nvSpPr>
        <p:spPr>
          <a:xfrm>
            <a:off x="9118878" y="12808029"/>
            <a:ext cx="246698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農業</a:t>
            </a:r>
            <a:endParaRPr lang="en-US" sz="950" dirty="0"/>
          </a:p>
        </p:txBody>
      </p:sp>
      <p:sp>
        <p:nvSpPr>
          <p:cNvPr id="29" name="Shape 22"/>
          <p:cNvSpPr/>
          <p:nvPr/>
        </p:nvSpPr>
        <p:spPr>
          <a:xfrm>
            <a:off x="10646331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7AF6EB"/>
          </a:solidFill>
          <a:ln/>
        </p:spPr>
      </p:sp>
      <p:sp>
        <p:nvSpPr>
          <p:cNvPr id="30" name="Text 23"/>
          <p:cNvSpPr/>
          <p:nvPr/>
        </p:nvSpPr>
        <p:spPr>
          <a:xfrm>
            <a:off x="10830639" y="12808029"/>
            <a:ext cx="493395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家庭應用</a:t>
            </a:r>
            <a:endParaRPr lang="en-US" sz="950" dirty="0"/>
          </a:p>
        </p:txBody>
      </p:sp>
      <p:sp>
        <p:nvSpPr>
          <p:cNvPr id="31" name="Shape 24"/>
          <p:cNvSpPr/>
          <p:nvPr/>
        </p:nvSpPr>
        <p:spPr>
          <a:xfrm>
            <a:off x="11978878" y="12808029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B0FAF3"/>
          </a:solidFill>
          <a:ln/>
        </p:spPr>
      </p:sp>
      <p:sp>
        <p:nvSpPr>
          <p:cNvPr id="32" name="Text 25"/>
          <p:cNvSpPr/>
          <p:nvPr/>
        </p:nvSpPr>
        <p:spPr>
          <a:xfrm>
            <a:off x="12163187" y="12808029"/>
            <a:ext cx="493395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其他領域</a:t>
            </a:r>
            <a:endParaRPr lang="en-US" sz="950" dirty="0"/>
          </a:p>
        </p:txBody>
      </p:sp>
      <p:sp>
        <p:nvSpPr>
          <p:cNvPr id="33" name="Text 26"/>
          <p:cNvSpPr/>
          <p:nvPr/>
        </p:nvSpPr>
        <p:spPr>
          <a:xfrm>
            <a:off x="968693" y="13070324"/>
            <a:ext cx="1269289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從倫理與社會層面看，先進機器人的發展也引發了諸多討論。一方面，機器人技術有望解決人口老齡化帶來的勞動力短缺問題，提高全社會生產效率；另一方面，也需警惕自動化對就業結構的衝擊，以及可能的技術濫用風險。這要求我們在推進技術創新的同時，加強倫理規範與社會保障體系建設，確保科技進步惠及全體社會成員。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435590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代表性先進機器人詳細介紹（一）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887730"/>
            <a:ext cx="311062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特斯拉 Optimus（擎天柱）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8693" y="1474470"/>
            <a:ext cx="749534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Optimus（擎天柱）是電動車巨頭特斯拉於2021年首次公布的人形機器人項目，代表了汽車製造商向機器人領域擴張的重要嘗試。憑藉特斯拉在自動駕駛、電池技術及大規模製造方面的優勢，Optimus成為全球最受矚目的先進機器人項目之一。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968693" y="1992868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技術規格與能力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68693" y="2297787"/>
            <a:ext cx="7495342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us身高約173公分，重量約73公斤，與成年男性相近。其設計目標是能夠搬運最大20公斤的物體，行走速度達到每小時8公里。根據特斯拉公布的數據，Optimus擁有28個主要關節自由度，使其能夠模仿人類大部分動作。電池系統整合於胸腹部，預計單次充電可工作8-10小時。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968693" y="3001447"/>
            <a:ext cx="7495342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在腦力方面，Optimus採用了與特斯拉自動駕駛系統類似的神經網絡處理器，並由特斯拉自研的Dojo超級電腦提供訓練支持。這使Optimus具備了視覺識別、環境感知及自主導航能力。在2023年的展示中，Optimus已能完成倒飲料、擊掌、剪刀石頭布等需要精細手眼協調的任務。</a:t>
            </a:r>
            <a:endParaRPr lang="en-US" sz="9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44" y="1502212"/>
            <a:ext cx="4896564" cy="25266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57786" y="4167664"/>
            <a:ext cx="471142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「我們的目標是製造一款有用、可負擔的人形機器人，盡可能快地實現規模化生產。」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8957786" y="4476274"/>
            <a:ext cx="471142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—— 埃隆·馬斯克，特斯拉CEO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8772644" y="4167664"/>
            <a:ext cx="15240" cy="506135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7307461" y="4951452"/>
            <a:ext cx="15240" cy="3685699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13" name="Shape 10"/>
          <p:cNvSpPr/>
          <p:nvPr/>
        </p:nvSpPr>
        <p:spPr>
          <a:xfrm>
            <a:off x="6960037" y="5509855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14" name="Shape 11"/>
          <p:cNvSpPr/>
          <p:nvPr/>
        </p:nvSpPr>
        <p:spPr>
          <a:xfrm>
            <a:off x="7268825" y="5471220"/>
            <a:ext cx="92512" cy="92512"/>
          </a:xfrm>
          <a:prstGeom prst="roundRect">
            <a:avLst>
              <a:gd name="adj" fmla="val 494206"/>
            </a:avLst>
          </a:prstGeom>
          <a:solidFill>
            <a:srgbClr val="0A988B"/>
          </a:solidFill>
          <a:ln/>
        </p:spPr>
      </p:sp>
      <p:sp>
        <p:nvSpPr>
          <p:cNvPr id="15" name="Shape 12"/>
          <p:cNvSpPr/>
          <p:nvPr/>
        </p:nvSpPr>
        <p:spPr>
          <a:xfrm>
            <a:off x="968693" y="4993838"/>
            <a:ext cx="5976104" cy="987504"/>
          </a:xfrm>
          <a:prstGeom prst="roundRect">
            <a:avLst>
              <a:gd name="adj" fmla="val 1875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5369243" y="5117187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2021年8月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92041" y="5372814"/>
            <a:ext cx="572940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特斯拉AI日首次公布Optimus概念，當時僅為人穿機器人服裝的展示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7299841" y="6199346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19" name="Shape 16"/>
          <p:cNvSpPr/>
          <p:nvPr/>
        </p:nvSpPr>
        <p:spPr>
          <a:xfrm>
            <a:off x="7268825" y="6160710"/>
            <a:ext cx="92512" cy="92512"/>
          </a:xfrm>
          <a:prstGeom prst="roundRect">
            <a:avLst>
              <a:gd name="adj" fmla="val 494206"/>
            </a:avLst>
          </a:prstGeom>
          <a:solidFill>
            <a:srgbClr val="0A988B"/>
          </a:solidFill>
          <a:ln/>
        </p:spPr>
      </p:sp>
      <p:sp>
        <p:nvSpPr>
          <p:cNvPr id="20" name="Shape 17"/>
          <p:cNvSpPr/>
          <p:nvPr/>
        </p:nvSpPr>
        <p:spPr>
          <a:xfrm>
            <a:off x="7685365" y="5734407"/>
            <a:ext cx="5976223" cy="987504"/>
          </a:xfrm>
          <a:prstGeom prst="roundRect">
            <a:avLst>
              <a:gd name="adj" fmla="val 1875"/>
            </a:avLst>
          </a:prstGeom>
          <a:solidFill>
            <a:srgbClr val="304755"/>
          </a:solidFill>
          <a:ln/>
        </p:spPr>
      </p:sp>
      <p:sp>
        <p:nvSpPr>
          <p:cNvPr id="21" name="Text 18"/>
          <p:cNvSpPr/>
          <p:nvPr/>
        </p:nvSpPr>
        <p:spPr>
          <a:xfrm>
            <a:off x="7808714" y="5857756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2022年9月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808714" y="6113383"/>
            <a:ext cx="572952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特斯拉展示Optimus早期原型機，能夠行走並完成簡單任務</a:t>
            </a:r>
            <a:endParaRPr lang="en-US" sz="950" dirty="0"/>
          </a:p>
        </p:txBody>
      </p:sp>
      <p:sp>
        <p:nvSpPr>
          <p:cNvPr id="23" name="Shape 20"/>
          <p:cNvSpPr/>
          <p:nvPr/>
        </p:nvSpPr>
        <p:spPr>
          <a:xfrm>
            <a:off x="6960037" y="6837640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24" name="Shape 21"/>
          <p:cNvSpPr/>
          <p:nvPr/>
        </p:nvSpPr>
        <p:spPr>
          <a:xfrm>
            <a:off x="7268825" y="6799005"/>
            <a:ext cx="92512" cy="92512"/>
          </a:xfrm>
          <a:prstGeom prst="roundRect">
            <a:avLst>
              <a:gd name="adj" fmla="val 494206"/>
            </a:avLst>
          </a:prstGeom>
          <a:solidFill>
            <a:srgbClr val="0A988B"/>
          </a:solidFill>
          <a:ln/>
        </p:spPr>
      </p:sp>
      <p:sp>
        <p:nvSpPr>
          <p:cNvPr id="25" name="Shape 22"/>
          <p:cNvSpPr/>
          <p:nvPr/>
        </p:nvSpPr>
        <p:spPr>
          <a:xfrm>
            <a:off x="968693" y="6372701"/>
            <a:ext cx="5976104" cy="987504"/>
          </a:xfrm>
          <a:prstGeom prst="roundRect">
            <a:avLst>
              <a:gd name="adj" fmla="val 1875"/>
            </a:avLst>
          </a:prstGeom>
          <a:solidFill>
            <a:srgbClr val="304755"/>
          </a:solidFill>
          <a:ln/>
        </p:spPr>
      </p:sp>
      <p:sp>
        <p:nvSpPr>
          <p:cNvPr id="26" name="Text 23"/>
          <p:cNvSpPr/>
          <p:nvPr/>
        </p:nvSpPr>
        <p:spPr>
          <a:xfrm>
            <a:off x="5369243" y="6496050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2023年12月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1092041" y="6751677"/>
            <a:ext cx="572940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特斯拉展示Optimus進階版，展示精細動作控制與自主導航能力</a:t>
            </a:r>
            <a:endParaRPr lang="en-US" sz="950" dirty="0"/>
          </a:p>
        </p:txBody>
      </p:sp>
      <p:sp>
        <p:nvSpPr>
          <p:cNvPr id="28" name="Shape 25"/>
          <p:cNvSpPr/>
          <p:nvPr/>
        </p:nvSpPr>
        <p:spPr>
          <a:xfrm>
            <a:off x="7299841" y="7476053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29" name="Shape 26"/>
          <p:cNvSpPr/>
          <p:nvPr/>
        </p:nvSpPr>
        <p:spPr>
          <a:xfrm>
            <a:off x="7268825" y="7437418"/>
            <a:ext cx="92512" cy="92512"/>
          </a:xfrm>
          <a:prstGeom prst="roundRect">
            <a:avLst>
              <a:gd name="adj" fmla="val 494206"/>
            </a:avLst>
          </a:prstGeom>
          <a:solidFill>
            <a:srgbClr val="0A988B"/>
          </a:solidFill>
          <a:ln/>
        </p:spPr>
      </p:sp>
      <p:sp>
        <p:nvSpPr>
          <p:cNvPr id="30" name="Shape 27"/>
          <p:cNvSpPr/>
          <p:nvPr/>
        </p:nvSpPr>
        <p:spPr>
          <a:xfrm>
            <a:off x="7685365" y="7011114"/>
            <a:ext cx="5976223" cy="987504"/>
          </a:xfrm>
          <a:prstGeom prst="roundRect">
            <a:avLst>
              <a:gd name="adj" fmla="val 1875"/>
            </a:avLst>
          </a:prstGeom>
          <a:solidFill>
            <a:srgbClr val="304755"/>
          </a:solidFill>
          <a:ln/>
        </p:spPr>
      </p:sp>
      <p:sp>
        <p:nvSpPr>
          <p:cNvPr id="31" name="Text 28"/>
          <p:cNvSpPr/>
          <p:nvPr/>
        </p:nvSpPr>
        <p:spPr>
          <a:xfrm>
            <a:off x="7808714" y="7134463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2024年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7808714" y="7390090"/>
            <a:ext cx="572952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特斯拉內部部署測試Optimus於工廠環境，優化設計與生產工藝</a:t>
            </a:r>
            <a:endParaRPr lang="en-US" sz="950" dirty="0"/>
          </a:p>
        </p:txBody>
      </p:sp>
      <p:sp>
        <p:nvSpPr>
          <p:cNvPr id="33" name="Shape 30"/>
          <p:cNvSpPr/>
          <p:nvPr/>
        </p:nvSpPr>
        <p:spPr>
          <a:xfrm>
            <a:off x="6960037" y="8114467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</p:sp>
      <p:sp>
        <p:nvSpPr>
          <p:cNvPr id="34" name="Shape 31"/>
          <p:cNvSpPr/>
          <p:nvPr/>
        </p:nvSpPr>
        <p:spPr>
          <a:xfrm>
            <a:off x="7268825" y="8075831"/>
            <a:ext cx="92512" cy="92512"/>
          </a:xfrm>
          <a:prstGeom prst="roundRect">
            <a:avLst>
              <a:gd name="adj" fmla="val 494206"/>
            </a:avLst>
          </a:prstGeom>
          <a:solidFill>
            <a:srgbClr val="0A988B"/>
          </a:solidFill>
          <a:ln/>
        </p:spPr>
      </p:sp>
      <p:sp>
        <p:nvSpPr>
          <p:cNvPr id="35" name="Shape 32"/>
          <p:cNvSpPr/>
          <p:nvPr/>
        </p:nvSpPr>
        <p:spPr>
          <a:xfrm>
            <a:off x="968693" y="7649528"/>
            <a:ext cx="5976104" cy="987504"/>
          </a:xfrm>
          <a:prstGeom prst="roundRect">
            <a:avLst>
              <a:gd name="adj" fmla="val 1875"/>
            </a:avLst>
          </a:prstGeom>
          <a:solidFill>
            <a:srgbClr val="304755"/>
          </a:solidFill>
          <a:ln/>
        </p:spPr>
      </p:sp>
      <p:sp>
        <p:nvSpPr>
          <p:cNvPr id="36" name="Text 33"/>
          <p:cNvSpPr/>
          <p:nvPr/>
        </p:nvSpPr>
        <p:spPr>
          <a:xfrm>
            <a:off x="5369243" y="7772876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2025年底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1092041" y="8028503"/>
            <a:ext cx="572940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計劃開始Optimus量產與商業銷售，目標價格約2萬美元</a:t>
            </a:r>
            <a:endParaRPr lang="en-US" sz="950" dirty="0"/>
          </a:p>
        </p:txBody>
      </p:sp>
      <p:sp>
        <p:nvSpPr>
          <p:cNvPr id="38" name="Text 35"/>
          <p:cNvSpPr/>
          <p:nvPr/>
        </p:nvSpPr>
        <p:spPr>
          <a:xfrm>
            <a:off x="968693" y="8822293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商業策略與市場定位</a:t>
            </a:r>
            <a:endParaRPr lang="en-US" sz="1100" dirty="0"/>
          </a:p>
        </p:txBody>
      </p:sp>
      <p:sp>
        <p:nvSpPr>
          <p:cNvPr id="39" name="Text 36"/>
          <p:cNvSpPr/>
          <p:nvPr/>
        </p:nvSpPr>
        <p:spPr>
          <a:xfrm>
            <a:off x="968693" y="9189006"/>
            <a:ext cx="1269289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與其他先進機器人相比，特斯拉Optimus最大的差異化優勢在於其定價策略與規模化生產能力。馬斯克多次表示，Optimus的目標售價約為2萬美元，遠低於目前市場上10-50萬美元的競品。這一定價策略基於特斯拉在大規模自動化生產方面的獨特優勢，有望大幅降低先進機器人的市場門檻。</a:t>
            </a:r>
            <a:endParaRPr lang="en-US" sz="950" dirty="0"/>
          </a:p>
        </p:txBody>
      </p:sp>
      <p:sp>
        <p:nvSpPr>
          <p:cNvPr id="40" name="Text 37"/>
          <p:cNvSpPr/>
          <p:nvPr/>
        </p:nvSpPr>
        <p:spPr>
          <a:xfrm>
            <a:off x="968693" y="9722882"/>
            <a:ext cx="1269289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特斯拉計劃首先在自有工廠部署Optimus，協助生產線上的物料搬運、零件組裝等工作。這一策略不僅可以驗證機器人在實際環境中的可靠性，還能為特斯拉自身帶來生產效率提升。長期來看，特斯拉希望Optimus能夠進入家庭與商業服務領域，承擔危險、繁重或重複性的工作。</a:t>
            </a:r>
            <a:endParaRPr lang="en-US" sz="950" dirty="0"/>
          </a:p>
        </p:txBody>
      </p:sp>
      <p:sp>
        <p:nvSpPr>
          <p:cNvPr id="41" name="Text 38"/>
          <p:cNvSpPr/>
          <p:nvPr/>
        </p:nvSpPr>
        <p:spPr>
          <a:xfrm>
            <a:off x="968693" y="10256758"/>
            <a:ext cx="1269289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然而，Optimus也面臨諸多挑戰。首先是技術實現的時間表往往比馬斯克的預測更長；其次是大規模生產人形機器人的複雜度遠超電動車；此外，市場對低成本人形機器人的實際需求與應用場景仍有待驗證。儘管如此，特斯拉的資金實力、技術積累與製造能力，使Optimus成為極具潛力的先進機器人項目。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自訂</PresentationFormat>
  <Paragraphs>107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Unbounded</vt:lpstr>
      <vt:lpstr>Calibri</vt:lpstr>
      <vt:lpstr>Cabin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ETC</dc:creator>
  <cp:lastModifiedBy>ChihWei Chen</cp:lastModifiedBy>
  <cp:revision>3</cp:revision>
  <dcterms:created xsi:type="dcterms:W3CDTF">2025-08-19T07:36:33Z</dcterms:created>
  <dcterms:modified xsi:type="dcterms:W3CDTF">2025-08-21T03:44:23Z</dcterms:modified>
</cp:coreProperties>
</file>